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59" r:id="rId4"/>
    <p:sldId id="257"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7/2/2022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4000" smtClean="0"/>
              <a:t/>
            </a:r>
            <a:br>
              <a:rPr lang="en-US" sz="4000" smtClean="0"/>
            </a:br>
            <a:r>
              <a:rPr lang="en-US" sz="4000"/>
              <a:t/>
            </a:r>
            <a:br>
              <a:rPr lang="en-US" sz="4000"/>
            </a:br>
            <a:r>
              <a:rPr lang="en-US" sz="4000" smtClean="0"/>
              <a:t/>
            </a:r>
            <a:br>
              <a:rPr lang="en-US" sz="4000" smtClean="0"/>
            </a:br>
            <a:r>
              <a:rPr lang="en-US" sz="4000"/>
              <a:t/>
            </a:r>
            <a:br>
              <a:rPr lang="en-US" sz="4000"/>
            </a:br>
            <a:r>
              <a:rPr lang="en-US" sz="4000" smtClean="0"/>
              <a:t/>
            </a:r>
            <a:br>
              <a:rPr lang="en-US" sz="4000" smtClean="0"/>
            </a:br>
            <a:r>
              <a:rPr lang="en-US" sz="4000"/>
              <a:t/>
            </a:r>
            <a:br>
              <a:rPr lang="en-US" sz="4000"/>
            </a:br>
            <a:r>
              <a:rPr lang="en-US" sz="4000"/>
              <a:t/>
            </a:r>
            <a:br>
              <a:rPr lang="en-US" sz="4000"/>
            </a:br>
            <a:r>
              <a:rPr lang="en-US" sz="4000" smtClean="0"/>
              <a:t>Presentation </a:t>
            </a:r>
            <a:br>
              <a:rPr lang="en-US" sz="4000" smtClean="0"/>
            </a:br>
            <a:r>
              <a:rPr lang="en-US" sz="4000" smtClean="0"/>
              <a:t>on </a:t>
            </a:r>
            <a:br>
              <a:rPr lang="en-US" sz="4000" smtClean="0"/>
            </a:br>
            <a:r>
              <a:rPr lang="en-US" sz="4000" smtClean="0"/>
              <a:t>a Business/Income </a:t>
            </a:r>
            <a:r>
              <a:rPr lang="en-US" sz="4000" dirty="0" smtClean="0"/>
              <a:t>O</a:t>
            </a:r>
            <a:r>
              <a:rPr lang="en-US" sz="4000" smtClean="0"/>
              <a:t>pportunity</a:t>
            </a:r>
            <a:endParaRPr lang="en-IN" sz="4000" dirty="0"/>
          </a:p>
        </p:txBody>
      </p:sp>
    </p:spTree>
    <p:extLst>
      <p:ext uri="{BB962C8B-B14F-4D97-AF65-F5344CB8AC3E}">
        <p14:creationId xmlns:p14="http://schemas.microsoft.com/office/powerpoint/2010/main" val="2427548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000" dirty="0" smtClean="0"/>
              <a:t>Working in Life insurance Sector is attractive because </a:t>
            </a:r>
            <a:endParaRPr lang="en-IN" sz="2000" dirty="0"/>
          </a:p>
        </p:txBody>
      </p:sp>
      <p:sp>
        <p:nvSpPr>
          <p:cNvPr id="5" name="Content Placeholder 4"/>
          <p:cNvSpPr>
            <a:spLocks noGrp="1"/>
          </p:cNvSpPr>
          <p:nvPr>
            <p:ph idx="1"/>
          </p:nvPr>
        </p:nvSpPr>
        <p:spPr/>
        <p:txBody>
          <a:bodyPr>
            <a:normAutofit/>
          </a:bodyPr>
          <a:lstStyle/>
          <a:p>
            <a:r>
              <a:rPr lang="en-US" sz="1500" dirty="0" smtClean="0"/>
              <a:t>This sector is growing Pan-India (incl. </a:t>
            </a:r>
            <a:r>
              <a:rPr lang="en-US" sz="1500" dirty="0" err="1" smtClean="0"/>
              <a:t>Surat</a:t>
            </a:r>
            <a:r>
              <a:rPr lang="en-US" sz="1500" dirty="0" smtClean="0"/>
              <a:t>).</a:t>
            </a:r>
          </a:p>
          <a:p>
            <a:r>
              <a:rPr lang="en-US" sz="1500" dirty="0" smtClean="0"/>
              <a:t>It will continue to grow because of increasing population and longevity, GDP growth and rising incomes.</a:t>
            </a:r>
          </a:p>
          <a:p>
            <a:r>
              <a:rPr lang="en-US" sz="1500" dirty="0" smtClean="0"/>
              <a:t>The COVID-19 Pandemic has led to a Growth spurt in this sector.</a:t>
            </a:r>
          </a:p>
          <a:p>
            <a:r>
              <a:rPr lang="en-US" sz="1500" dirty="0" smtClean="0"/>
              <a:t>There is a huge potential because a very large portion of the population in India is still uninsured.</a:t>
            </a:r>
          </a:p>
          <a:p>
            <a:r>
              <a:rPr lang="en-US" sz="1500" dirty="0" smtClean="0"/>
              <a:t>Life Insurance being an essential need, people will first think of taking insurance before investing their money in other options.</a:t>
            </a:r>
          </a:p>
          <a:p>
            <a:r>
              <a:rPr lang="en-US" sz="1500" dirty="0" smtClean="0"/>
              <a:t>In case of untimely death, this is the only option where you receive much more money (i.e. the full sum insured) </a:t>
            </a:r>
            <a:r>
              <a:rPr lang="en-US" sz="1500" dirty="0" err="1" smtClean="0"/>
              <a:t>vis</a:t>
            </a:r>
            <a:r>
              <a:rPr lang="en-US" sz="1500" dirty="0" smtClean="0"/>
              <a:t>-a-</a:t>
            </a:r>
            <a:r>
              <a:rPr lang="en-US" sz="1500" dirty="0" err="1" smtClean="0"/>
              <a:t>vis</a:t>
            </a:r>
            <a:r>
              <a:rPr lang="en-US" sz="1500" dirty="0" smtClean="0"/>
              <a:t> the money paid by you (by way of Premium payments).</a:t>
            </a:r>
          </a:p>
          <a:p>
            <a:r>
              <a:rPr lang="en-US" sz="1500" dirty="0" smtClean="0"/>
              <a:t>For a financial product that is completely Risk-free, fully secure, totally guaranteed, it also offers a decent Return on Investment (ROI), and is Tax-Free.</a:t>
            </a:r>
          </a:p>
          <a:p>
            <a:r>
              <a:rPr lang="en-US" sz="1500" dirty="0" smtClean="0"/>
              <a:t>There are 24 Life Insurance companies in India, and all are profitable.</a:t>
            </a:r>
          </a:p>
          <a:p>
            <a:r>
              <a:rPr lang="en-US" sz="1500" dirty="0" smtClean="0"/>
              <a:t>Most of the topmost industrialists and Business Tycoons in India have set up Life Insurance companies.</a:t>
            </a:r>
          </a:p>
          <a:p>
            <a:r>
              <a:rPr lang="en-US" sz="1500" dirty="0" smtClean="0"/>
              <a:t>Our company (Tata AIA Life Insurance Co. Ltd.) and our agencies are also growing  profitably, and expanding across India, and in </a:t>
            </a:r>
            <a:r>
              <a:rPr lang="en-US" sz="1500" dirty="0" err="1" smtClean="0"/>
              <a:t>Surat</a:t>
            </a:r>
            <a:r>
              <a:rPr lang="en-US" sz="1500" dirty="0" smtClean="0"/>
              <a:t>. </a:t>
            </a:r>
          </a:p>
          <a:p>
            <a:endParaRPr lang="en-US" sz="1500" dirty="0" smtClean="0"/>
          </a:p>
          <a:p>
            <a:endParaRPr lang="en-US" sz="1500" dirty="0" smtClean="0"/>
          </a:p>
          <a:p>
            <a:endParaRPr lang="en-US" sz="1500" dirty="0" smtClean="0"/>
          </a:p>
          <a:p>
            <a:endParaRPr lang="en-IN" sz="1500" dirty="0"/>
          </a:p>
        </p:txBody>
      </p:sp>
    </p:spTree>
    <p:extLst>
      <p:ext uri="{BB962C8B-B14F-4D97-AF65-F5344CB8AC3E}">
        <p14:creationId xmlns:p14="http://schemas.microsoft.com/office/powerpoint/2010/main" val="3878221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400" dirty="0" smtClean="0"/>
              <a:t>Why become a Life Insurance Advisor (Agent</a:t>
            </a:r>
            <a:r>
              <a:rPr lang="en-US" sz="3200" dirty="0" smtClean="0"/>
              <a:t>)</a:t>
            </a:r>
            <a:endParaRPr lang="en-IN" sz="3200" dirty="0"/>
          </a:p>
        </p:txBody>
      </p:sp>
      <p:sp>
        <p:nvSpPr>
          <p:cNvPr id="5" name="Content Placeholder 4"/>
          <p:cNvSpPr>
            <a:spLocks noGrp="1"/>
          </p:cNvSpPr>
          <p:nvPr>
            <p:ph idx="1"/>
          </p:nvPr>
        </p:nvSpPr>
        <p:spPr/>
        <p:txBody>
          <a:bodyPr>
            <a:normAutofit fontScale="85000" lnSpcReduction="20000"/>
          </a:bodyPr>
          <a:lstStyle/>
          <a:p>
            <a:r>
              <a:rPr lang="en-US" dirty="0" smtClean="0"/>
              <a:t>You can be your own boss.</a:t>
            </a:r>
          </a:p>
          <a:p>
            <a:r>
              <a:rPr lang="en-US" dirty="0" smtClean="0"/>
              <a:t>You don’t have to invest any money. There is no financial risk involved.</a:t>
            </a:r>
          </a:p>
          <a:p>
            <a:r>
              <a:rPr lang="en-US" dirty="0" smtClean="0"/>
              <a:t>You decide how much you want to work.</a:t>
            </a:r>
          </a:p>
          <a:p>
            <a:r>
              <a:rPr lang="en-US" dirty="0" smtClean="0"/>
              <a:t>You can do it in addition to what you are currently doing. You don’t have to stop what you are currently doing.</a:t>
            </a:r>
          </a:p>
          <a:p>
            <a:r>
              <a:rPr lang="en-US" dirty="0" smtClean="0"/>
              <a:t>You sell one policy and you keep earning a handsome annual commission for years on end, without doing anything additional at all.</a:t>
            </a:r>
          </a:p>
          <a:p>
            <a:r>
              <a:rPr lang="en-US" dirty="0" smtClean="0"/>
              <a:t>Finally, If you take this seriously, it is quite possible you will make a huge amount of money. Much beyond your expectations. </a:t>
            </a:r>
          </a:p>
          <a:p>
            <a:r>
              <a:rPr lang="en-US" dirty="0" smtClean="0"/>
              <a:t>You will be given proper training to help you succeed.</a:t>
            </a:r>
            <a:endParaRPr lang="en-IN" dirty="0"/>
          </a:p>
        </p:txBody>
      </p:sp>
    </p:spTree>
    <p:extLst>
      <p:ext uri="{BB962C8B-B14F-4D97-AF65-F5344CB8AC3E}">
        <p14:creationId xmlns:p14="http://schemas.microsoft.com/office/powerpoint/2010/main" val="2094044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Career/Income/Business progression</a:t>
            </a:r>
            <a:endParaRPr lang="en-IN" sz="3200" dirty="0"/>
          </a:p>
        </p:txBody>
      </p:sp>
      <p:sp>
        <p:nvSpPr>
          <p:cNvPr id="3" name="Content Placeholder 2"/>
          <p:cNvSpPr>
            <a:spLocks noGrp="1"/>
          </p:cNvSpPr>
          <p:nvPr>
            <p:ph idx="1"/>
          </p:nvPr>
        </p:nvSpPr>
        <p:spPr/>
        <p:txBody>
          <a:bodyPr>
            <a:noAutofit/>
          </a:bodyPr>
          <a:lstStyle/>
          <a:p>
            <a:r>
              <a:rPr lang="en-US" sz="2000" smtClean="0"/>
              <a:t>You </a:t>
            </a:r>
            <a:r>
              <a:rPr lang="en-US" sz="2000" dirty="0"/>
              <a:t>can join as a New Advisor (Agent) with a potential annual income of </a:t>
            </a:r>
            <a:r>
              <a:rPr lang="en-US" sz="2000" dirty="0" err="1"/>
              <a:t>Rs</a:t>
            </a:r>
            <a:r>
              <a:rPr lang="en-US" sz="2000" dirty="0"/>
              <a:t>. 75,000/-, and can look forward to becoming a TOT (Top Of Table) with an annual income of </a:t>
            </a:r>
            <a:r>
              <a:rPr lang="en-US" sz="2000" dirty="0" err="1"/>
              <a:t>Rs</a:t>
            </a:r>
            <a:r>
              <a:rPr lang="en-US" sz="2000" dirty="0"/>
              <a:t>. 60 Lakh, in 2 to 3 years. There are also other additional awards, rewards, gifts etc.</a:t>
            </a:r>
          </a:p>
          <a:p>
            <a:r>
              <a:rPr lang="en-US" sz="2000" dirty="0"/>
              <a:t>Top 10 Advisors (Agents) - The Top advisor (Agent) of Tata AIA is earning </a:t>
            </a:r>
            <a:r>
              <a:rPr lang="en-US" sz="2000" dirty="0" err="1"/>
              <a:t>Rs</a:t>
            </a:r>
            <a:r>
              <a:rPr lang="en-US" sz="2000" dirty="0"/>
              <a:t>. 1.47 </a:t>
            </a:r>
            <a:r>
              <a:rPr lang="en-US" sz="2000" dirty="0" err="1"/>
              <a:t>Crore</a:t>
            </a:r>
            <a:r>
              <a:rPr lang="en-US" sz="2000" dirty="0"/>
              <a:t> P.A. The 10</a:t>
            </a:r>
            <a:r>
              <a:rPr lang="en-US" sz="2000" baseline="30000" dirty="0"/>
              <a:t>th</a:t>
            </a:r>
            <a:r>
              <a:rPr lang="en-US" sz="2000" dirty="0"/>
              <a:t> Ranker is earning </a:t>
            </a:r>
            <a:r>
              <a:rPr lang="en-US" sz="2000" dirty="0" err="1"/>
              <a:t>Rs</a:t>
            </a:r>
            <a:r>
              <a:rPr lang="en-US" sz="2000" dirty="0"/>
              <a:t>. 67 Lakh.</a:t>
            </a:r>
          </a:p>
          <a:p>
            <a:r>
              <a:rPr lang="en-US" sz="2000" dirty="0"/>
              <a:t>Some of you (who can devote more time) can also start in the “Leader” category. Leaders have to appoint other Agents. In this category, you can start as PBA (Provisional Business Associate) with a potential annual income of </a:t>
            </a:r>
            <a:r>
              <a:rPr lang="en-US" sz="2000" dirty="0" err="1"/>
              <a:t>Rs</a:t>
            </a:r>
            <a:r>
              <a:rPr lang="en-US" sz="2000" dirty="0"/>
              <a:t>. 1.19 Lakh, and can look forward to becoming a “Managing Partner”, with an annual income of </a:t>
            </a:r>
            <a:r>
              <a:rPr lang="en-US" sz="2000" dirty="0" err="1"/>
              <a:t>Rs</a:t>
            </a:r>
            <a:r>
              <a:rPr lang="en-US" sz="2000" dirty="0"/>
              <a:t>. 3 </a:t>
            </a:r>
            <a:r>
              <a:rPr lang="en-US" sz="2000" dirty="0" err="1"/>
              <a:t>Crore</a:t>
            </a:r>
            <a:r>
              <a:rPr lang="en-US" sz="2000" dirty="0"/>
              <a:t>, in 3 to 4 years.  </a:t>
            </a:r>
          </a:p>
          <a:p>
            <a:r>
              <a:rPr lang="en-US" sz="2000" dirty="0"/>
              <a:t>Top 10 Leaders – The Top Leader of Tata AIA is earning </a:t>
            </a:r>
            <a:r>
              <a:rPr lang="en-US" sz="2000" dirty="0" err="1"/>
              <a:t>Rs</a:t>
            </a:r>
            <a:r>
              <a:rPr lang="en-US" sz="2000" dirty="0"/>
              <a:t>. 3.34 </a:t>
            </a:r>
            <a:r>
              <a:rPr lang="en-US" sz="2000" dirty="0" err="1"/>
              <a:t>Crore</a:t>
            </a:r>
            <a:r>
              <a:rPr lang="en-US" sz="2000" dirty="0"/>
              <a:t> P.A. The 10</a:t>
            </a:r>
            <a:r>
              <a:rPr lang="en-US" sz="2000" baseline="30000" dirty="0"/>
              <a:t>th</a:t>
            </a:r>
            <a:r>
              <a:rPr lang="en-US" sz="2000" dirty="0"/>
              <a:t> Ranker is earning </a:t>
            </a:r>
            <a:r>
              <a:rPr lang="en-US" sz="2000" dirty="0" err="1" smtClean="0"/>
              <a:t>Rs</a:t>
            </a:r>
            <a:r>
              <a:rPr lang="en-US" sz="2000" dirty="0" smtClean="0"/>
              <a:t>. 1.56 </a:t>
            </a:r>
            <a:r>
              <a:rPr lang="en-US" sz="2000" dirty="0" err="1" smtClean="0"/>
              <a:t>Crore</a:t>
            </a:r>
            <a:r>
              <a:rPr lang="en-US" sz="2000" dirty="0" smtClean="0"/>
              <a:t> P.A.</a:t>
            </a:r>
            <a:endParaRPr lang="en-IN" sz="2000" dirty="0"/>
          </a:p>
        </p:txBody>
      </p:sp>
    </p:spTree>
    <p:extLst>
      <p:ext uri="{BB962C8B-B14F-4D97-AF65-F5344CB8AC3E}">
        <p14:creationId xmlns:p14="http://schemas.microsoft.com/office/powerpoint/2010/main" val="17378618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104</TotalTime>
  <Words>547</Words>
  <Application>Microsoft Office PowerPoint</Application>
  <PresentationFormat>On-screen Show (4:3)</PresentationFormat>
  <Paragraphs>27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       Presentation  on  a Business/Income Opportunity</vt:lpstr>
      <vt:lpstr>Working in Life insurance Sector is attractive because </vt:lpstr>
      <vt:lpstr>Why become a Life Insurance Advisor (Agent)</vt:lpstr>
      <vt:lpstr>Career/Income/Business progression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become a Life Insurance Advisor (Agent)</dc:title>
  <dc:creator>LENOVO</dc:creator>
  <cp:lastModifiedBy>LENOVO</cp:lastModifiedBy>
  <cp:revision>19</cp:revision>
  <dcterms:created xsi:type="dcterms:W3CDTF">2006-08-16T00:00:00Z</dcterms:created>
  <dcterms:modified xsi:type="dcterms:W3CDTF">2022-07-02T07:56:51Z</dcterms:modified>
</cp:coreProperties>
</file>